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9" r:id="rId1"/>
  </p:sldMasterIdLst>
  <p:notesMasterIdLst>
    <p:notesMasterId r:id="rId30"/>
  </p:notesMasterIdLst>
  <p:handoutMasterIdLst>
    <p:handoutMasterId r:id="rId31"/>
  </p:handoutMasterIdLst>
  <p:sldIdLst>
    <p:sldId id="341" r:id="rId2"/>
    <p:sldId id="365" r:id="rId3"/>
    <p:sldId id="337" r:id="rId4"/>
    <p:sldId id="400" r:id="rId5"/>
    <p:sldId id="413" r:id="rId6"/>
    <p:sldId id="414" r:id="rId7"/>
    <p:sldId id="415" r:id="rId8"/>
    <p:sldId id="416" r:id="rId9"/>
    <p:sldId id="419" r:id="rId10"/>
    <p:sldId id="420" r:id="rId11"/>
    <p:sldId id="423" r:id="rId12"/>
    <p:sldId id="422" r:id="rId13"/>
    <p:sldId id="428" r:id="rId14"/>
    <p:sldId id="426" r:id="rId15"/>
    <p:sldId id="430" r:id="rId16"/>
    <p:sldId id="447" r:id="rId17"/>
    <p:sldId id="434" r:id="rId18"/>
    <p:sldId id="435" r:id="rId19"/>
    <p:sldId id="436" r:id="rId20"/>
    <p:sldId id="438" r:id="rId21"/>
    <p:sldId id="439" r:id="rId22"/>
    <p:sldId id="440" r:id="rId23"/>
    <p:sldId id="441" r:id="rId24"/>
    <p:sldId id="442" r:id="rId25"/>
    <p:sldId id="443" r:id="rId26"/>
    <p:sldId id="444" r:id="rId27"/>
    <p:sldId id="445" r:id="rId28"/>
    <p:sldId id="446" r:id="rId29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67" autoAdjust="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442" y="-108"/>
      </p:cViewPr>
      <p:guideLst>
        <p:guide orient="horz" pos="2923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26833" cy="4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552" y="1"/>
            <a:ext cx="3026833" cy="4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18143"/>
            <a:ext cx="3026833" cy="46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552" y="8818143"/>
            <a:ext cx="3026833" cy="46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7A0AFCE-C6FB-4949-92A2-B95F2840A9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26833" cy="4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552" y="1"/>
            <a:ext cx="3026833" cy="4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9880"/>
            <a:ext cx="5588000" cy="4177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18143"/>
            <a:ext cx="3026833" cy="46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552" y="8818143"/>
            <a:ext cx="3026833" cy="46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7" rIns="93095" bIns="465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AE8FD8D-BAE2-487A-9314-0F6162318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36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B499C-F7DA-4733-AE35-7721DF07E12E}" type="slidenum">
              <a:rPr lang="en-US"/>
              <a:pPr/>
              <a:t>1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2736" indent="-232736"/>
            <a:r>
              <a:rPr lang="en-US" dirty="0" smtClean="0"/>
              <a:t>A theoretical</a:t>
            </a:r>
            <a:r>
              <a:rPr lang="en-US" baseline="0" dirty="0" smtClean="0"/>
              <a:t> paper: program evaluation VS. stochastic dominance</a:t>
            </a:r>
            <a:endParaRPr lang="en-US" dirty="0" smtClean="0"/>
          </a:p>
          <a:p>
            <a:pPr marL="232736" indent="-232736"/>
            <a:r>
              <a:rPr lang="en-US" dirty="0" smtClean="0"/>
              <a:t>Empirical application: ALRMP evaluation</a:t>
            </a:r>
            <a:r>
              <a:rPr lang="en-US" baseline="0" dirty="0" smtClean="0"/>
              <a:t> project</a:t>
            </a:r>
            <a:endParaRPr lang="en-US" dirty="0" smtClean="0"/>
          </a:p>
          <a:p>
            <a:pPr marL="232736" indent="-232736"/>
            <a:r>
              <a:rPr lang="en-US" dirty="0" smtClean="0"/>
              <a:t>AAEA paper </a:t>
            </a:r>
            <a:r>
              <a:rPr lang="en-US" dirty="0" smtClean="0">
                <a:sym typeface="Wingdings" pitchFamily="2" charset="2"/>
              </a:rPr>
              <a:t> comments, please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much as this is true for many parts of the worlds</a:t>
            </a:r>
            <a:r>
              <a:rPr lang="en-US" baseline="0" dirty="0" smtClean="0"/>
              <a:t> in terms of MDGs, also for villages in rural India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do we do about this as researchers?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One aspect: who moves in and out of poverty? </a:t>
            </a:r>
            <a:r>
              <a:rPr lang="en-US" baseline="0" dirty="0" err="1" smtClean="0"/>
              <a:t>Characterstics</a:t>
            </a:r>
            <a:r>
              <a:rPr lang="en-US" baseline="0" dirty="0" smtClean="0"/>
              <a:t> and targeting?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46BAF0-E337-40F7-BD94-72440BE6A1AF}" type="slidenum">
              <a:rPr lang="en-US"/>
              <a:pPr/>
              <a:t>3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next slide: So</a:t>
            </a:r>
            <a:r>
              <a:rPr lang="en-US" baseline="0" dirty="0" smtClean="0"/>
              <a:t> what is the key drawback of standard PE methods?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significant dummy</a:t>
            </a:r>
          </a:p>
          <a:p>
            <a:r>
              <a:rPr lang="en-US" dirty="0" smtClean="0"/>
              <a:t>Few observations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do you think of the fit? Not bad given just location dummies and NDVI?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 as the subset of </a:t>
            </a:r>
            <a:r>
              <a:rPr lang="en-US" i="1" dirty="0" smtClean="0"/>
              <a:t>U</a:t>
            </a:r>
            <a:r>
              <a:rPr lang="en-US" dirty="0" smtClean="0"/>
              <a:t> for which </a:t>
            </a:r>
            <a:r>
              <a:rPr lang="en-US" i="1" dirty="0" smtClean="0"/>
              <a:t>u</a:t>
            </a:r>
            <a:r>
              <a:rPr lang="en-US" dirty="0" smtClean="0"/>
              <a:t>’&gt;0.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  monotonic utilitarian welfare functions. Less malnutrition is better, regardless for whom. 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 be a subset of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 such that </a:t>
            </a:r>
            <a:r>
              <a:rPr lang="en-US" i="1" dirty="0" smtClean="0"/>
              <a:t>u</a:t>
            </a:r>
            <a:r>
              <a:rPr lang="en-US" dirty="0" smtClean="0"/>
              <a:t>’’&lt;0. This subset of social welfare functions represents equality preference in that a mean preserving progressive transfer increases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. Finally, define </a:t>
            </a:r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en-US" dirty="0" smtClean="0"/>
              <a:t> as the subset of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 for which </a:t>
            </a:r>
            <a:r>
              <a:rPr lang="en-US" i="1" dirty="0" smtClean="0"/>
              <a:t>u</a:t>
            </a:r>
            <a:r>
              <a:rPr lang="en-US" dirty="0" smtClean="0"/>
              <a:t>’’’&gt;0. </a:t>
            </a:r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en-US" dirty="0" smtClean="0"/>
              <a:t> contains the transfer sensitive social welfare functions which value a transfer more highly the lower in the distribution it occurs.</a:t>
            </a:r>
          </a:p>
          <a:p>
            <a:r>
              <a:rPr lang="en-US" dirty="0" smtClean="0"/>
              <a:t>Again, with a nutritional indicator this is only defensible up to a certain point, but certainly up to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max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significant,</a:t>
            </a:r>
            <a:r>
              <a:rPr lang="en-US" baseline="0" dirty="0" smtClean="0"/>
              <a:t> even with very large sample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data</a:t>
            </a:r>
            <a:r>
              <a:rPr lang="en-US" baseline="0" dirty="0" smtClean="0"/>
              <a:t> sets; 2 indicators for panel data</a:t>
            </a:r>
          </a:p>
          <a:p>
            <a:r>
              <a:rPr lang="en-US" baseline="0" dirty="0" smtClean="0"/>
              <a:t>Significant results for individual data</a:t>
            </a:r>
          </a:p>
          <a:p>
            <a:r>
              <a:rPr lang="en-US" baseline="0" dirty="0" smtClean="0"/>
              <a:t>08 and control dominate</a:t>
            </a:r>
          </a:p>
          <a:p>
            <a:r>
              <a:rPr lang="en-US" baseline="0" dirty="0" smtClean="0"/>
              <a:t>DD only for panel data (focus for the rest, as new method for this)</a:t>
            </a:r>
          </a:p>
          <a:p>
            <a:endParaRPr lang="en-US" baseline="0" dirty="0" smtClean="0"/>
          </a:p>
          <a:p>
            <a:r>
              <a:rPr lang="en-US" baseline="0" dirty="0" smtClean="0">
                <a:sym typeface="Wingdings" pitchFamily="2" charset="2"/>
              </a:rPr>
              <a:t> </a:t>
            </a:r>
            <a:r>
              <a:rPr lang="en-US" baseline="0" dirty="0" smtClean="0"/>
              <a:t>Look at some of these results in more detail (across whole distribution)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8FD8D-BAE2-487A-9314-0F61623188E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887A0E-9E78-4055-B774-6033F1A410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FFFEEC-67DD-4F16-A701-43070F666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6339-6566-4515-81C2-17C4DDA6C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D7E5-C236-4199-B7E4-E717636F4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Felix Naschold Cornell University &amp; University of Wyoming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F876-D1CC-4225-AC45-A04077CFD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7200" y="6400800"/>
            <a:ext cx="4648200" cy="304800"/>
          </a:xfrm>
        </p:spPr>
        <p:txBody>
          <a:bodyPr/>
          <a:lstStyle/>
          <a:p>
            <a:r>
              <a:rPr lang="en-US" dirty="0" smtClean="0"/>
              <a:t>Felix Naschold Cornell University &amp; University of Wyoming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DC2ABE-9B84-4481-A200-85B384527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06B1-90C0-4631-894F-5966F834C1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B568-55E6-4314-B7A9-9BF0A8565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CFDA-40A4-4319-A7D9-0993C953B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873-A074-434D-81C6-46B297740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Felix Naschold Cornell University &amp; University of Wyoming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96AF-AA05-4333-9226-C7CB3A5AE5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00800" y="6400800"/>
            <a:ext cx="2514600" cy="3048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100" i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Felix Naschold Cornell University &amp; University of Wyoming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A22F876-D1CC-4225-AC45-A04077CFD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74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21.emf"/><Relationship Id="rId4" Type="http://schemas.openxmlformats.org/officeDocument/2006/relationships/package" Target="../embeddings/Microsoft_Word_Document1.docx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10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10" Type="http://schemas.openxmlformats.org/officeDocument/2006/relationships/image" Target="../media/image2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648200"/>
            <a:ext cx="76962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/>
              <a:t>Felix </a:t>
            </a:r>
            <a:r>
              <a:rPr lang="en-US" b="1" i="1" dirty="0" smtClean="0"/>
              <a:t>Naschold</a:t>
            </a:r>
            <a:r>
              <a:rPr lang="en-US" i="1" dirty="0" smtClean="0"/>
              <a:t> </a:t>
            </a:r>
            <a:r>
              <a:rPr lang="en-US" sz="2400" dirty="0" smtClean="0"/>
              <a:t>University </a:t>
            </a:r>
            <a:r>
              <a:rPr lang="en-US" sz="2400" dirty="0" smtClean="0"/>
              <a:t>of Wyoming</a:t>
            </a:r>
            <a:endParaRPr lang="en-US" dirty="0" smtClean="0"/>
          </a:p>
          <a:p>
            <a:r>
              <a:rPr lang="en-US" b="1" i="1" dirty="0" smtClean="0"/>
              <a:t>Christopher B. Barrett</a:t>
            </a:r>
            <a:r>
              <a:rPr lang="en-US" dirty="0" smtClean="0"/>
              <a:t> </a:t>
            </a:r>
            <a:r>
              <a:rPr lang="en-US" sz="2400" dirty="0" smtClean="0"/>
              <a:t>Cornell University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May 2012 seminar presentation</a:t>
            </a:r>
          </a:p>
          <a:p>
            <a:r>
              <a:rPr lang="en-US" dirty="0" smtClean="0"/>
              <a:t>University of Sydney</a:t>
            </a:r>
            <a:endParaRPr lang="en-US" dirty="0" smtClean="0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010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stochastic dominance approach to program evaluation </a:t>
            </a:r>
            <a:endParaRPr lang="en-US" sz="27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34290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And an application to child nutritional status in arid and semi-arid Kenya</a:t>
            </a:r>
            <a:endParaRPr lang="en-US" sz="2400" dirty="0"/>
          </a:p>
        </p:txBody>
      </p:sp>
      <p:pic>
        <p:nvPicPr>
          <p:cNvPr id="5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0"/>
            <a:ext cx="5334000" cy="1143000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Expanding SD to DD: interpretation differences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1. Cut-off point in terms of changes not levels.</a:t>
            </a:r>
          </a:p>
          <a:p>
            <a:r>
              <a:rPr lang="en-US" dirty="0" err="1" smtClean="0"/>
              <a:t>Cdf</a:t>
            </a:r>
            <a:r>
              <a:rPr lang="en-US" dirty="0" smtClean="0"/>
              <a:t> orders change from most negative to most positive </a:t>
            </a:r>
            <a:r>
              <a:rPr lang="en-US" dirty="0" smtClean="0">
                <a:sym typeface="Wingdings" pitchFamily="2" charset="2"/>
              </a:rPr>
              <a:t> ‘initial poverty blind’ or ‘initial malnutrition blind’.</a:t>
            </a:r>
          </a:p>
          <a:p>
            <a:r>
              <a:rPr lang="en-US" dirty="0" smtClean="0">
                <a:sym typeface="Wingdings" pitchFamily="2" charset="2"/>
              </a:rPr>
              <a:t>(Partial) remedy: run on subset of ever-poor/always-poor</a:t>
            </a: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u="sng" dirty="0" smtClean="0">
                <a:sym typeface="Wingdings" pitchFamily="2" charset="2"/>
              </a:rPr>
              <a:t>2. Interpretation of dominance orders</a:t>
            </a:r>
          </a:p>
          <a:p>
            <a:r>
              <a:rPr lang="en-US" dirty="0" smtClean="0">
                <a:sym typeface="Wingdings" pitchFamily="2" charset="2"/>
              </a:rPr>
              <a:t>FOD: d</a:t>
            </a:r>
            <a:r>
              <a:rPr lang="en-US" dirty="0" smtClean="0"/>
              <a:t>ifferences in distributions of changes between intervention and control sublocations</a:t>
            </a:r>
          </a:p>
          <a:p>
            <a:r>
              <a:rPr lang="en-US" dirty="0" smtClean="0"/>
              <a:t>SOD: degree of concentration of these changes at lower end of distributions</a:t>
            </a:r>
          </a:p>
          <a:p>
            <a:r>
              <a:rPr lang="en-US" dirty="0" smtClean="0"/>
              <a:t>TOD: additional weight to lower end of distribution. </a:t>
            </a:r>
            <a:r>
              <a:rPr lang="en-US" i="1" dirty="0" smtClean="0"/>
              <a:t>Is there any value to doing this for welfare changes irrespective of absolute welfare? Probably not.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274638"/>
            <a:ext cx="3962400" cy="8683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Setting and data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Arid and Semi-arid districts in Kenya</a:t>
            </a:r>
          </a:p>
          <a:p>
            <a:pPr lvl="1"/>
            <a:r>
              <a:rPr lang="en-US" dirty="0" smtClean="0"/>
              <a:t>Characterized by pastoralism</a:t>
            </a:r>
          </a:p>
          <a:p>
            <a:pPr lvl="1"/>
            <a:r>
              <a:rPr lang="en-US" dirty="0" smtClean="0"/>
              <a:t>Highest poverty incidences in Kenya, high infant mortality and malnutrition levels above emergency thresholds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From Arid Lands Resource Management Project (ALRMP) Phase II</a:t>
            </a:r>
          </a:p>
          <a:p>
            <a:pPr lvl="1"/>
            <a:r>
              <a:rPr lang="en-US" dirty="0" smtClean="0"/>
              <a:t>28 districts, 128 sublocations, June 05- Aug 09, 602,000 child obs.</a:t>
            </a:r>
          </a:p>
          <a:p>
            <a:pPr lvl="1"/>
            <a:r>
              <a:rPr lang="en-US" dirty="0" smtClean="0"/>
              <a:t>Welfare Indicator: MUAC Z-scores</a:t>
            </a:r>
          </a:p>
          <a:p>
            <a:pPr lvl="1"/>
            <a:r>
              <a:rPr lang="en-US" dirty="0" smtClean="0"/>
              <a:t>Severe malnutrition in 2005/6: </a:t>
            </a:r>
          </a:p>
          <a:p>
            <a:pPr lvl="2"/>
            <a:r>
              <a:rPr lang="en-US" dirty="0" smtClean="0"/>
              <a:t>Median child MUAC z-score -1.22/-1.12 (Intervention/Control)</a:t>
            </a:r>
          </a:p>
          <a:p>
            <a:pPr lvl="2"/>
            <a:r>
              <a:rPr lang="en-US" dirty="0" smtClean="0"/>
              <a:t>10 percent of children had Z-scores below -2.31/-2.14  (I/C)</a:t>
            </a:r>
          </a:p>
          <a:p>
            <a:pPr lvl="2"/>
            <a:r>
              <a:rPr lang="en-US" dirty="0" smtClean="0"/>
              <a:t>25 percent of children had Z-scores below -1.80/-1.67 (I/C)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274638"/>
            <a:ext cx="39624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The pseudo panel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Sublocation-specific pseudo panel 2005/06-2008/09</a:t>
            </a:r>
          </a:p>
          <a:p>
            <a:r>
              <a:rPr lang="en-US" dirty="0" smtClean="0"/>
              <a:t>Why pseudo-panel?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Inconsistent child identifiers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MUAC data not available for all children in all months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Graduation out of and birth into the sample</a:t>
            </a:r>
          </a:p>
          <a:p>
            <a:pPr marL="502920" indent="-457200"/>
            <a:r>
              <a:rPr lang="en-US" dirty="0" smtClean="0"/>
              <a:t>How?</a:t>
            </a:r>
          </a:p>
          <a:p>
            <a:pPr marL="777240" lvl="1" indent="-457200"/>
            <a:r>
              <a:rPr lang="en-US" dirty="0" smtClean="0"/>
              <a:t>14 summary statistics </a:t>
            </a:r>
            <a:r>
              <a:rPr lang="en-US" dirty="0"/>
              <a:t>for annual mean monthly </a:t>
            </a:r>
            <a:r>
              <a:rPr lang="en-US" dirty="0" err="1"/>
              <a:t>sublocation</a:t>
            </a:r>
            <a:r>
              <a:rPr lang="en-US" dirty="0"/>
              <a:t> </a:t>
            </a:r>
            <a:r>
              <a:rPr lang="en-US" dirty="0" smtClean="0"/>
              <a:t>-specific </a:t>
            </a:r>
            <a:r>
              <a:rPr lang="en-US" dirty="0"/>
              <a:t>stats: mean </a:t>
            </a:r>
            <a:r>
              <a:rPr lang="en-US" dirty="0" smtClean="0"/>
              <a:t>&amp; percentiles and ‘poverty measures’  </a:t>
            </a:r>
          </a:p>
          <a:p>
            <a:pPr marL="777240" lvl="1" indent="-457200"/>
            <a:r>
              <a:rPr lang="en-US" dirty="0" smtClean="0"/>
              <a:t>Focus on malnourished children</a:t>
            </a:r>
          </a:p>
          <a:p>
            <a:pPr marL="777240" lvl="1" indent="-457200"/>
            <a:r>
              <a:rPr lang="en-US" dirty="0" smtClean="0"/>
              <a:t>Thus, present analysis</a:t>
            </a:r>
            <a:r>
              <a:rPr lang="en-US" i="1" dirty="0" smtClean="0"/>
              <a:t> median MUAC Z-score of children z </a:t>
            </a:r>
            <a:r>
              <a:rPr lang="en-US" sz="1600" i="1" dirty="0" smtClean="0"/>
              <a:t>≤</a:t>
            </a:r>
            <a:r>
              <a:rPr lang="en-US" i="1" dirty="0" smtClean="0"/>
              <a:t> 0</a:t>
            </a:r>
          </a:p>
          <a:p>
            <a:pPr marL="777240" lvl="1" indent="-457200"/>
            <a:r>
              <a:rPr lang="en-US" dirty="0" smtClean="0"/>
              <a:t>Control and intervention according to project investment</a:t>
            </a:r>
            <a:endParaRPr lang="en-US" dirty="0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274638"/>
            <a:ext cx="42672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Results: DD Regression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Pseudo panel regression model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	D is the intervention dummy variable of interest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NDVI is a control for </a:t>
            </a:r>
            <a:r>
              <a:rPr lang="en-US" dirty="0" err="1" smtClean="0"/>
              <a:t>agrometeorological</a:t>
            </a:r>
            <a:r>
              <a:rPr lang="en-US" dirty="0" smtClean="0"/>
              <a:t> conditions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 are District fixed effects to control for </a:t>
            </a:r>
            <a:r>
              <a:rPr lang="en-US" dirty="0" err="1" smtClean="0"/>
              <a:t>unobservables</a:t>
            </a:r>
            <a:r>
              <a:rPr lang="en-US" dirty="0" smtClean="0"/>
              <a:t> 		within major jurisdictions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statistically significant average program impact</a:t>
            </a:r>
          </a:p>
          <a:p>
            <a:endParaRPr lang="en-US" dirty="0"/>
          </a:p>
        </p:txBody>
      </p:sp>
      <p:sp>
        <p:nvSpPr>
          <p:cNvPr id="441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13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905000"/>
            <a:ext cx="7296150" cy="990600"/>
          </a:xfrm>
          <a:prstGeom prst="rect">
            <a:avLst/>
          </a:prstGeom>
          <a:noFill/>
        </p:spPr>
      </p:pic>
      <p:pic>
        <p:nvPicPr>
          <p:cNvPr id="7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74638"/>
            <a:ext cx="5105400" cy="7921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DD regression panel results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20334388"/>
              </p:ext>
            </p:extLst>
          </p:nvPr>
        </p:nvGraphicFramePr>
        <p:xfrm>
          <a:off x="700549" y="1143000"/>
          <a:ext cx="8000999" cy="5112905"/>
        </p:xfrm>
        <a:graphic>
          <a:graphicData uri="http://schemas.openxmlformats.org/drawingml/2006/table">
            <a:tbl>
              <a:tblPr/>
              <a:tblGrid>
                <a:gridCol w="2576051"/>
                <a:gridCol w="960125"/>
                <a:gridCol w="1096623"/>
                <a:gridCol w="1096623"/>
                <a:gridCol w="1174954"/>
                <a:gridCol w="109662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(3)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(4)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(5)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VARIABLES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median of MUAC Z &lt;0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10th percentile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25th percentile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median of MUAC Z &lt;-1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median of MUAC Z &lt;-2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intervention 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dummy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0.0735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0.0832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0.0661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0.0793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0.0531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8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(0.248)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(0.316)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(0.371)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(0.188)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(0.155)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change in NDVI 2005/06-08/09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1.308*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2.611***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2.058***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0.927*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0.768*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(0.0545)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(0.00294)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(0.00754)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(0.0997)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(0.0767)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7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(change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in 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NDVI)</a:t>
                      </a:r>
                      <a:r>
                        <a:rPr lang="en-US" sz="1400" baseline="300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2005/06-08/09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-12.91**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-8.672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-12.70*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-0.954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1.924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(0.0293)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(0.136)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(0.0510)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(0.802)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(0.479)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Constant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0.501***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0.892***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0.839***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0.203***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0.120***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(2.99e-07)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(1.40e-08)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(8.70e-09)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(0.000133)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(0.00114)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Observations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106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R-squared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0.319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0.299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0.297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0.249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0.280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9297" name="Rectangle 1"/>
          <p:cNvSpPr>
            <a:spLocks noChangeArrowheads="1"/>
          </p:cNvSpPr>
          <p:nvPr/>
        </p:nvSpPr>
        <p:spPr bwMode="auto">
          <a:xfrm>
            <a:off x="838200" y="624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Robust p-values in parentheses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*** p&lt;0.01, ** p&lt;0.05, * p&lt;0.1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District dummy variables included.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0103" y="1943100"/>
            <a:ext cx="83058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86200" cy="8683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SD Results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Three steps:</a:t>
            </a:r>
          </a:p>
          <a:p>
            <a:r>
              <a:rPr lang="en-US" dirty="0" smtClean="0"/>
              <a:t>Steps 1 &amp; 2: Simple differences </a:t>
            </a:r>
          </a:p>
          <a:p>
            <a:pPr lvl="1"/>
            <a:r>
              <a:rPr lang="en-US" dirty="0" smtClean="0"/>
              <a:t>SD within control and treatment over time: </a:t>
            </a:r>
            <a:br>
              <a:rPr lang="en-US" dirty="0" smtClean="0"/>
            </a:br>
            <a:r>
              <a:rPr lang="en-US" dirty="0" smtClean="0"/>
              <a:t>No difference in trends. Both improved slightly.</a:t>
            </a:r>
          </a:p>
          <a:p>
            <a:pPr lvl="1"/>
            <a:r>
              <a:rPr lang="en-US" dirty="0" smtClean="0"/>
              <a:t>SD control vs. treatment at beginning and at end: </a:t>
            </a:r>
            <a:br>
              <a:rPr lang="en-US" dirty="0" smtClean="0"/>
            </a:br>
            <a:r>
              <a:rPr lang="en-US" dirty="0" smtClean="0"/>
              <a:t>Control sublocations dominate in most cases, intervention never dominates.</a:t>
            </a:r>
          </a:p>
          <a:p>
            <a:r>
              <a:rPr lang="en-US" dirty="0" smtClean="0"/>
              <a:t>Step 3: SD on Diff-in-Diff (results focus for today)</a:t>
            </a:r>
            <a:endParaRPr lang="en-US" dirty="0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53340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Expanding SD to DD –</a:t>
            </a:r>
            <a:br>
              <a:rPr lang="en-US" sz="3200" b="1" dirty="0" smtClean="0"/>
            </a:br>
            <a:r>
              <a:rPr lang="en-US" sz="3200" b="1" dirty="0" smtClean="0"/>
              <a:t>controlling for covariates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regression Diff-in-Diff: simply add (linear) controls</a:t>
            </a:r>
          </a:p>
          <a:p>
            <a:r>
              <a:rPr lang="en-US" dirty="0" smtClean="0"/>
              <a:t>In SD-DD need a two step method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Regress outcome variable on covariates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Use residuals (the unexplained variation) in SD-DD</a:t>
            </a:r>
          </a:p>
          <a:p>
            <a:pPr marL="502920" indent="-457200"/>
            <a:r>
              <a:rPr lang="en-US" dirty="0" smtClean="0"/>
              <a:t>In application below, use first stage controls for </a:t>
            </a:r>
            <a:r>
              <a:rPr lang="en-US" dirty="0" smtClean="0"/>
              <a:t>agro-meteorological conditions </a:t>
            </a:r>
            <a:r>
              <a:rPr lang="en-US" dirty="0" smtClean="0"/>
              <a:t>(as reflected in remotely-sensed vegetation measure, NDVI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46466" name="Picture 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88698"/>
            <a:ext cx="4267200" cy="3038475"/>
          </a:xfrm>
          <a:prstGeom prst="rect">
            <a:avLst/>
          </a:prstGeom>
          <a:noFill/>
        </p:spPr>
      </p:pic>
      <p:pic>
        <p:nvPicPr>
          <p:cNvPr id="4464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657600"/>
            <a:ext cx="4267200" cy="3105150"/>
          </a:xfrm>
          <a:prstGeom prst="rect">
            <a:avLst/>
          </a:prstGeom>
          <a:noFill/>
        </p:spPr>
      </p:pic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sp>
        <p:nvSpPr>
          <p:cNvPr id="9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For (drought-adjusted) median MUAC z-scores:</a:t>
            </a:r>
          </a:p>
          <a:p>
            <a:r>
              <a:rPr lang="en-US" dirty="0" smtClean="0"/>
              <a:t>Below z=0.2, intervention sites FOD control sites, although not at 5% statistical significance level.</a:t>
            </a:r>
          </a:p>
          <a:p>
            <a:r>
              <a:rPr lang="en-US" dirty="0" smtClean="0"/>
              <a:t>ALRMP interventions appear moderately effective in preventing worsening nutritional status among children.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873-A074-434D-81C6-46B2977405D6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526" y="1143000"/>
            <a:ext cx="7848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800600" y="274638"/>
            <a:ext cx="3886200" cy="86836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/>
              <a:t>Similar results at other </a:t>
            </a:r>
            <a:r>
              <a:rPr lang="en-US" sz="3200" b="1" dirty="0" err="1" smtClean="0"/>
              <a:t>quantile</a:t>
            </a:r>
            <a:r>
              <a:rPr lang="en-US" sz="3200" b="1" dirty="0" smtClean="0"/>
              <a:t> breaks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873-A074-434D-81C6-46B2977405D6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09312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800600" y="274638"/>
            <a:ext cx="3886200" cy="86836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/>
              <a:t>Similar results at other </a:t>
            </a:r>
            <a:r>
              <a:rPr lang="en-US" sz="3200" b="1" dirty="0" err="1" smtClean="0"/>
              <a:t>quantile</a:t>
            </a:r>
            <a:r>
              <a:rPr lang="en-US" sz="3200" b="1" dirty="0" smtClean="0"/>
              <a:t> breaks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274638"/>
            <a:ext cx="3886200" cy="8683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Motivation</a:t>
            </a:r>
            <a:endParaRPr lang="en-US" sz="3200" b="1" dirty="0"/>
          </a:p>
        </p:txBody>
      </p:sp>
      <p:sp>
        <p:nvSpPr>
          <p:cNvPr id="306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Program Evaluation Methods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By design they focus on </a:t>
            </a:r>
            <a:r>
              <a:rPr lang="en-US" dirty="0" smtClean="0"/>
              <a:t>mean</a:t>
            </a:r>
            <a:endParaRPr lang="en-US" dirty="0" smtClean="0"/>
          </a:p>
          <a:p>
            <a:pPr marL="320040" lvl="1" indent="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Ex: “average treatment effect” (ATE)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 practice, often interested in broader distributional impact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Limited possibility for doing this by splitting sample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Stochastic dominance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By design, look at entire distribution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Now commonly used in snapshot welfare comparisons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But not for program evaluation. Ex: “differences-in-differences”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This paper merges the two 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Diff-in-Diff (DD) evaluation using stochastic dominance (SD) to compare changes in distributions over time between intervention and control populations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86200" cy="8683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Conclusions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Existing program evaluation approaches focus on estimating the</a:t>
            </a:r>
            <a:r>
              <a:rPr lang="en-US" dirty="0" smtClean="0">
                <a:sym typeface="Wingdings" pitchFamily="2" charset="2"/>
              </a:rPr>
              <a:t> average treatment effect.  In some cases, that is not really the impact statistic of interest.</a:t>
            </a:r>
          </a:p>
          <a:p>
            <a:r>
              <a:rPr lang="en-US" dirty="0" smtClean="0">
                <a:sym typeface="Wingdings" pitchFamily="2" charset="2"/>
              </a:rPr>
              <a:t>This paper introduces a new SD-based method to evaluate impact across entire distribution for non-experimental data</a:t>
            </a:r>
          </a:p>
          <a:p>
            <a:r>
              <a:rPr lang="en-US" dirty="0" smtClean="0">
                <a:sym typeface="Wingdings" pitchFamily="2" charset="2"/>
              </a:rPr>
              <a:t>Results show the practical importance of looking beyond averages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Standard Diff-in-Diff regressions: no impact at the mean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SD DD: intervention locations had fewer negative observations and of smaller magnitude, especially median and below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ALRMP II may have functioned as nutritional safety net (though only correlation, there is no way to establish causality)</a:t>
            </a:r>
            <a:endParaRPr lang="en-US" dirty="0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157748"/>
            <a:ext cx="7416800" cy="5562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39566"/>
            <a:ext cx="57150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dirty="0" smtClean="0"/>
              <a:t>Thank you for your time,</a:t>
            </a:r>
            <a:br>
              <a:rPr lang="en-US" sz="3600" b="1" dirty="0" smtClean="0"/>
            </a:br>
            <a:r>
              <a:rPr lang="en-US" sz="3600" b="1" dirty="0" smtClean="0"/>
              <a:t>interest and comments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CFDA-40A4-4319-A7D9-0993C953B98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274638"/>
            <a:ext cx="41910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SD, poverty &amp; social welfare orderings (1)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SD and Poverty orderings</a:t>
            </a:r>
          </a:p>
          <a:p>
            <a:r>
              <a:rPr lang="en-US" dirty="0" smtClean="0"/>
              <a:t>Let </a:t>
            </a:r>
            <a:r>
              <a:rPr lang="en-US" b="1" i="1" dirty="0" smtClean="0"/>
              <a:t>SD</a:t>
            </a:r>
            <a:r>
              <a:rPr lang="en-US" b="1" i="1" baseline="-25000" dirty="0" smtClean="0"/>
              <a:t>s</a:t>
            </a:r>
            <a:r>
              <a:rPr lang="en-US" dirty="0" smtClean="0"/>
              <a:t> denote stochastic dominance of order </a:t>
            </a:r>
            <a:r>
              <a:rPr lang="en-US" i="1" dirty="0" smtClean="0"/>
              <a:t>s</a:t>
            </a:r>
            <a:r>
              <a:rPr lang="en-US" dirty="0" smtClean="0"/>
              <a:t> and 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α</a:t>
            </a:r>
            <a:r>
              <a:rPr lang="en-US" dirty="0" smtClean="0"/>
              <a:t> stand for poverty ordering (‘has less poverty’)</a:t>
            </a:r>
          </a:p>
          <a:p>
            <a:r>
              <a:rPr lang="en-US" dirty="0" smtClean="0"/>
              <a:t>Let </a:t>
            </a:r>
            <a:r>
              <a:rPr lang="el-GR" dirty="0" smtClean="0">
                <a:latin typeface="Calibri"/>
              </a:rPr>
              <a:t>α</a:t>
            </a:r>
            <a:r>
              <a:rPr lang="en-US" dirty="0" smtClean="0">
                <a:latin typeface="Calibri"/>
              </a:rPr>
              <a:t>=s-1</a:t>
            </a:r>
          </a:p>
          <a:p>
            <a:r>
              <a:rPr lang="en-US" dirty="0" smtClean="0">
                <a:latin typeface="Calibri"/>
              </a:rPr>
              <a:t>Then </a:t>
            </a:r>
            <a:r>
              <a:rPr lang="en-US" dirty="0" smtClean="0"/>
              <a:t>A 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α</a:t>
            </a:r>
            <a:r>
              <a:rPr lang="en-US" dirty="0" smtClean="0"/>
              <a:t> B </a:t>
            </a:r>
            <a:r>
              <a:rPr lang="en-US" dirty="0" err="1" smtClean="0"/>
              <a:t>iff</a:t>
            </a:r>
            <a:r>
              <a:rPr lang="en-US" dirty="0" smtClean="0"/>
              <a:t> A </a:t>
            </a:r>
            <a:r>
              <a:rPr lang="en-US" b="1" i="1" dirty="0" smtClean="0"/>
              <a:t>SD</a:t>
            </a:r>
            <a:r>
              <a:rPr lang="en-US" b="1" i="1" baseline="-25000" dirty="0" smtClean="0"/>
              <a:t>s</a:t>
            </a:r>
            <a:r>
              <a:rPr lang="en-US" dirty="0" smtClean="0"/>
              <a:t> B</a:t>
            </a:r>
          </a:p>
          <a:p>
            <a:r>
              <a:rPr lang="en-US" dirty="0" smtClean="0"/>
              <a:t>SD and Poverty orderings are nested</a:t>
            </a:r>
          </a:p>
          <a:p>
            <a:pPr lvl="1"/>
            <a:r>
              <a:rPr lang="en-US" dirty="0" smtClean="0"/>
              <a:t>A </a:t>
            </a:r>
            <a:r>
              <a:rPr lang="en-US" b="1" i="1" dirty="0" smtClean="0"/>
              <a:t>SD</a:t>
            </a:r>
            <a:r>
              <a:rPr lang="en-US" b="1" i="1" baseline="-25000" dirty="0" smtClean="0"/>
              <a:t>1</a:t>
            </a:r>
            <a:r>
              <a:rPr lang="en-US" dirty="0" smtClean="0"/>
              <a:t>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</a:t>
            </a:r>
            <a:r>
              <a:rPr lang="en-US" b="1" i="1" dirty="0" smtClean="0"/>
              <a:t>SD</a:t>
            </a:r>
            <a:r>
              <a:rPr lang="en-US" b="1" i="1" baseline="-25000" dirty="0" smtClean="0"/>
              <a:t>2</a:t>
            </a:r>
            <a:r>
              <a:rPr lang="en-US" dirty="0" smtClean="0"/>
              <a:t>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</a:t>
            </a:r>
            <a:r>
              <a:rPr lang="en-US" b="1" i="1" dirty="0" smtClean="0"/>
              <a:t>SD</a:t>
            </a:r>
            <a:r>
              <a:rPr lang="en-US" b="1" i="1" baseline="-25000" dirty="0" smtClean="0"/>
              <a:t>3</a:t>
            </a:r>
            <a:r>
              <a:rPr lang="en-US" dirty="0" smtClean="0"/>
              <a:t>B</a:t>
            </a:r>
          </a:p>
          <a:p>
            <a:pPr lvl="1"/>
            <a:r>
              <a:rPr lang="en-US" dirty="0" smtClean="0"/>
              <a:t>A 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1</a:t>
            </a:r>
            <a:r>
              <a:rPr lang="en-US" dirty="0" smtClean="0"/>
              <a:t>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2</a:t>
            </a:r>
            <a:r>
              <a:rPr lang="en-US" dirty="0" smtClean="0"/>
              <a:t>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3</a:t>
            </a:r>
            <a:r>
              <a:rPr lang="en-US" dirty="0" smtClean="0"/>
              <a:t> B</a:t>
            </a:r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b="1" dirty="0" smtClean="0"/>
              <a:t>Poverty and Welfare orderings </a:t>
            </a:r>
            <a:r>
              <a:rPr lang="en-US" dirty="0" smtClean="0"/>
              <a:t>(Foster and </a:t>
            </a:r>
            <a:r>
              <a:rPr lang="en-US" dirty="0" err="1" smtClean="0"/>
              <a:t>Shorrocks</a:t>
            </a:r>
            <a:r>
              <a:rPr lang="en-US" dirty="0" smtClean="0"/>
              <a:t> 1988)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U</a:t>
            </a:r>
            <a:r>
              <a:rPr lang="en-US" dirty="0" smtClean="0"/>
              <a:t>(F) be the class of symmetric utilitarian welfare functions</a:t>
            </a:r>
          </a:p>
          <a:p>
            <a:r>
              <a:rPr lang="en-US" dirty="0" smtClean="0"/>
              <a:t>Then A 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α</a:t>
            </a:r>
            <a:r>
              <a:rPr lang="en-US" dirty="0" smtClean="0"/>
              <a:t> B </a:t>
            </a:r>
            <a:r>
              <a:rPr lang="en-US" dirty="0" err="1" smtClean="0"/>
              <a:t>iff</a:t>
            </a:r>
            <a:r>
              <a:rPr lang="en-US" dirty="0" smtClean="0"/>
              <a:t> A </a:t>
            </a:r>
            <a:r>
              <a:rPr lang="en-US" b="1" i="1" dirty="0" err="1" smtClean="0"/>
              <a:t>U</a:t>
            </a:r>
            <a:r>
              <a:rPr lang="en-US" b="1" i="1" baseline="-25000" dirty="0" err="1" smtClean="0"/>
              <a:t>α</a:t>
            </a:r>
            <a:r>
              <a:rPr lang="en-US" dirty="0" smtClean="0"/>
              <a:t> B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 represents the monotonic utilitarian welfare functions such that </a:t>
            </a:r>
            <a:r>
              <a:rPr lang="en-US" i="1" dirty="0" smtClean="0"/>
              <a:t>u</a:t>
            </a:r>
            <a:r>
              <a:rPr lang="en-US" dirty="0" smtClean="0"/>
              <a:t>’&gt;0. Less malnutrition is better, regardless for whom.</a:t>
            </a:r>
          </a:p>
          <a:p>
            <a:pPr lvl="1"/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 represents equality preference welfare functions such that </a:t>
            </a:r>
            <a:r>
              <a:rPr lang="en-US" i="1" dirty="0" smtClean="0"/>
              <a:t>u</a:t>
            </a:r>
            <a:r>
              <a:rPr lang="en-US" dirty="0" smtClean="0"/>
              <a:t>’’&lt;0. A mean preserving progressive transfer increases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en-US" dirty="0" smtClean="0"/>
              <a:t> represents transfer sensitive social welfare functions such that </a:t>
            </a:r>
            <a:r>
              <a:rPr lang="en-US" i="1" dirty="0" smtClean="0"/>
              <a:t>u</a:t>
            </a:r>
            <a:r>
              <a:rPr lang="en-US" dirty="0" smtClean="0"/>
              <a:t>’’’&gt;0. A transfer is valued more lower in the distribution</a:t>
            </a:r>
          </a:p>
          <a:p>
            <a:r>
              <a:rPr lang="en-US" dirty="0" smtClean="0"/>
              <a:t>Bottom line: For welfare levels tests up to third order make sense</a:t>
            </a:r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495800" y="274638"/>
            <a:ext cx="4191000" cy="868362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/>
              <a:t>SD, poverty &amp; social welfare orderings (2)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274638"/>
            <a:ext cx="4800600" cy="8683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dirty="0" smtClean="0"/>
              <a:t>The data (2) – extent of malnutrition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438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" y="2106613"/>
            <a:ext cx="11648692" cy="368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274638"/>
            <a:ext cx="3657600" cy="8683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DD Regression 2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Individual MUAC Z-score regression</a:t>
            </a:r>
          </a:p>
          <a:p>
            <a:r>
              <a:rPr lang="en-US" dirty="0" smtClean="0"/>
              <a:t>To test program impact with much larger data set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Still no statistically significant average program impact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42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23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590800"/>
            <a:ext cx="7590183" cy="435347"/>
          </a:xfrm>
          <a:prstGeom prst="rect">
            <a:avLst/>
          </a:prstGeom>
          <a:noFill/>
        </p:spPr>
      </p:pic>
      <p:pic>
        <p:nvPicPr>
          <p:cNvPr id="7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50838"/>
            <a:ext cx="4267200" cy="7921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Results – DD regression </a:t>
            </a:r>
            <a:r>
              <a:rPr lang="en-US" sz="3200" b="1" dirty="0" err="1" smtClean="0"/>
              <a:t>indiv</a:t>
            </a:r>
            <a:r>
              <a:rPr lang="en-US" sz="3200" b="1" dirty="0" smtClean="0"/>
              <a:t> data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39297" name="Rectangle 1"/>
          <p:cNvSpPr>
            <a:spLocks noChangeArrowheads="1"/>
          </p:cNvSpPr>
          <p:nvPr/>
        </p:nvSpPr>
        <p:spPr bwMode="auto">
          <a:xfrm>
            <a:off x="838200" y="632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Robust p-values in parentheses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*** p&lt;0.01, ** p&lt;0.05, * p&lt;0.1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District dummy variables included.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05828132"/>
              </p:ext>
            </p:extLst>
          </p:nvPr>
        </p:nvGraphicFramePr>
        <p:xfrm>
          <a:off x="1219200" y="1143000"/>
          <a:ext cx="6477000" cy="5209611"/>
        </p:xfrm>
        <a:graphic>
          <a:graphicData uri="http://schemas.openxmlformats.org/drawingml/2006/table">
            <a:tbl>
              <a:tblPr/>
              <a:tblGrid>
                <a:gridCol w="4280894"/>
                <a:gridCol w="2196106"/>
              </a:tblGrid>
              <a:tr h="1762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Dependent variable: Individual MUAC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Z-score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VARIABLES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5621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time dummy  (=1 for 2008/09)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0.0785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(0.290)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control - intervention by investment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-0.0576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(0.425)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Diff in diff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0.0245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(0.782)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Normalized Difference Vegetation Index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1.029***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(6.25e-07)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Constant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-1.391***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(0)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Observations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271061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R-squared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0.033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219200" y="3276600"/>
            <a:ext cx="6172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274638"/>
            <a:ext cx="4191000" cy="6397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Full SD results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33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9476"/>
              </p:ext>
            </p:extLst>
          </p:nvPr>
        </p:nvGraphicFramePr>
        <p:xfrm>
          <a:off x="0" y="1173480"/>
          <a:ext cx="9144001" cy="5573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05" name="Document" r:id="rId4" imgW="7438480" imgH="4535686" progId="Word.Document.12">
                  <p:embed/>
                </p:oleObj>
              </mc:Choice>
              <mc:Fallback>
                <p:oleObj name="Document" r:id="rId4" imgW="7438480" imgH="453568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73480"/>
                        <a:ext cx="9144001" cy="55730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918383" y="2057400"/>
            <a:ext cx="10668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962900" y="3429000"/>
            <a:ext cx="990600" cy="137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Bild 2" descr="CULogo18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274638"/>
            <a:ext cx="3886200" cy="8683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Main Contributions</a:t>
            </a:r>
            <a:endParaRPr lang="en-US" sz="32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/>
              <a:t>Proposes DD-based SD method for program evaluation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/>
              <a:t>First application to evaluating welfare changes over time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/>
              <a:t>Specific application to new dataset on changes in child nutrition in arid and semi-arid lands (ASAL) of Kenya</a:t>
            </a:r>
          </a:p>
          <a:p>
            <a:pPr marL="788670" lvl="1" indent="-514350">
              <a:spcBef>
                <a:spcPct val="50000"/>
              </a:spcBef>
            </a:pPr>
            <a:r>
              <a:rPr lang="en-US" dirty="0" smtClean="0"/>
              <a:t>Unique, large dataset of 600,000+ observations collected by the Arid Lands Resource Management Project (ALRMP II) in Kenya</a:t>
            </a:r>
          </a:p>
          <a:p>
            <a:pPr marL="788670" lvl="1" indent="-514350">
              <a:spcBef>
                <a:spcPct val="50000"/>
              </a:spcBef>
            </a:pPr>
            <a:r>
              <a:rPr lang="en-US" dirty="0" smtClean="0"/>
              <a:t>(One of) first to use Z-scores of Mid-upper arm circumference (MUAC)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Bild 2" descr="CULogo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86200" cy="868362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Main Results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Methodology</a:t>
            </a:r>
          </a:p>
          <a:p>
            <a:pPr lvl="1"/>
            <a:r>
              <a:rPr lang="en-US" dirty="0" smtClean="0"/>
              <a:t>(relatively) straight-forward extension of SD to dynamic context: static SD results carry over</a:t>
            </a:r>
          </a:p>
          <a:p>
            <a:pPr lvl="1"/>
            <a:r>
              <a:rPr lang="en-US" dirty="0" smtClean="0"/>
              <a:t>Interpretation differs (as based on </a:t>
            </a:r>
            <a:r>
              <a:rPr lang="en-US" dirty="0" err="1" smtClean="0"/>
              <a:t>cdfs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Only feasible up to second order SD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Empirical results</a:t>
            </a:r>
          </a:p>
          <a:p>
            <a:pPr lvl="1"/>
            <a:r>
              <a:rPr lang="en-US" dirty="0" smtClean="0"/>
              <a:t>Child malnutrition in Kenyan ASALs remains dire</a:t>
            </a:r>
          </a:p>
          <a:p>
            <a:pPr lvl="1"/>
            <a:r>
              <a:rPr lang="en-US" dirty="0" smtClean="0"/>
              <a:t>No average treatment effect of ALRMP expenditures</a:t>
            </a:r>
          </a:p>
          <a:p>
            <a:pPr lvl="1"/>
            <a:r>
              <a:rPr lang="en-US" dirty="0" smtClean="0"/>
              <a:t>Differential impact with fewer negative changes in treatment sublocations</a:t>
            </a:r>
          </a:p>
          <a:p>
            <a:pPr lvl="1"/>
            <a:r>
              <a:rPr lang="en-US" dirty="0" smtClean="0"/>
              <a:t>ALRMP a nutritional safety net?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862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Program evaluation (PE) methods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Fundamental problem of PE: want to but cannot observe a person’s outcomes in treatment and control state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Solution 1: make treatment and control look the same (randomization)</a:t>
            </a:r>
          </a:p>
          <a:p>
            <a:pPr lvl="1"/>
            <a:r>
              <a:rPr lang="en-US" dirty="0" smtClean="0"/>
              <a:t>Gives average treatment effect as </a:t>
            </a:r>
          </a:p>
          <a:p>
            <a:r>
              <a:rPr lang="en-US" dirty="0" smtClean="0"/>
              <a:t>Solution 2: compare changes across treatment and control (Difference-in-Difference)</a:t>
            </a:r>
          </a:p>
          <a:p>
            <a:pPr lvl="1"/>
            <a:r>
              <a:rPr lang="en-US" dirty="0" smtClean="0"/>
              <a:t>Gives average treatment effect as: </a:t>
            </a:r>
          </a:p>
          <a:p>
            <a:endParaRPr lang="en-US" dirty="0"/>
          </a:p>
        </p:txBody>
      </p:sp>
      <p:sp>
        <p:nvSpPr>
          <p:cNvPr id="419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41" name="Object 1"/>
          <p:cNvGraphicFramePr>
            <a:graphicFrameLocks noChangeAspect="1"/>
          </p:cNvGraphicFramePr>
          <p:nvPr/>
        </p:nvGraphicFramePr>
        <p:xfrm>
          <a:off x="1447800" y="2362201"/>
          <a:ext cx="2209800" cy="623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61" name="Equation" r:id="rId4" imgW="812447" imgH="228501" progId="Equation.DSMT4">
                  <p:embed/>
                </p:oleObj>
              </mc:Choice>
              <mc:Fallback>
                <p:oleObj name="Equation" r:id="rId4" imgW="812447" imgH="228501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362201"/>
                        <a:ext cx="2209800" cy="6239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115082"/>
              </p:ext>
            </p:extLst>
          </p:nvPr>
        </p:nvGraphicFramePr>
        <p:xfrm>
          <a:off x="5257801" y="3962400"/>
          <a:ext cx="3429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62" name="Equation" r:id="rId6" imgW="1396800" imgH="253800" progId="Equation.DSMT4">
                  <p:embed/>
                </p:oleObj>
              </mc:Choice>
              <mc:Fallback>
                <p:oleObj name="Equation" r:id="rId6" imgW="139680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1" y="3962400"/>
                        <a:ext cx="34290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45" name="Object 5"/>
          <p:cNvGraphicFramePr>
            <a:graphicFrameLocks noChangeAspect="1"/>
          </p:cNvGraphicFramePr>
          <p:nvPr/>
        </p:nvGraphicFramePr>
        <p:xfrm>
          <a:off x="1362075" y="5791200"/>
          <a:ext cx="53959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63" name="Equation" r:id="rId8" imgW="2438280" imgH="279360" progId="Equation.DSMT4">
                  <p:embed/>
                </p:oleObj>
              </mc:Choice>
              <mc:Fallback>
                <p:oleObj name="Equation" r:id="rId8" imgW="2438280" imgH="2793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5791200"/>
                        <a:ext cx="53959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Bild 2" descr="CULogo18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862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New PE method based on SD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Objective: to look beyond the ‘average treatment effect’</a:t>
            </a:r>
          </a:p>
          <a:p>
            <a:r>
              <a:rPr lang="en-US" dirty="0" smtClean="0"/>
              <a:t>Approach: SD compares entire distributions not just their summary statistics</a:t>
            </a:r>
          </a:p>
          <a:p>
            <a:r>
              <a:rPr lang="en-US" dirty="0" smtClean="0"/>
              <a:t>Two advantages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Circumvents (highly controversial) cut-off </a:t>
            </a:r>
            <a:r>
              <a:rPr lang="en-US" dirty="0" smtClean="0"/>
              <a:t>point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Examples: poverty line, MUAC Z-score cut-off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Unifies analysis for broad classes of welfare indicators</a:t>
            </a:r>
            <a:endParaRPr lang="en-US" dirty="0"/>
          </a:p>
        </p:txBody>
      </p:sp>
      <p:pic>
        <p:nvPicPr>
          <p:cNvPr id="6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74638"/>
            <a:ext cx="45720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Stochastic Dominance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order: A FOD B up to		         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dirty="0" err="1" smtClean="0"/>
              <a:t>S</a:t>
            </a:r>
            <a:r>
              <a:rPr lang="en-US" baseline="30000" dirty="0" err="1" smtClean="0"/>
              <a:t>th</a:t>
            </a:r>
            <a:r>
              <a:rPr lang="en-US" dirty="0" smtClean="0"/>
              <a:t> order: A </a:t>
            </a:r>
            <a:r>
              <a:rPr lang="en-US" dirty="0" err="1" smtClean="0"/>
              <a:t>s</a:t>
            </a:r>
            <a:r>
              <a:rPr lang="en-US" baseline="30000" dirty="0" err="1" smtClean="0"/>
              <a:t>th</a:t>
            </a:r>
            <a:r>
              <a:rPr lang="en-US" dirty="0" smtClean="0"/>
              <a:t> order dominates B </a:t>
            </a:r>
            <a:r>
              <a:rPr lang="en-US" dirty="0" err="1" smtClean="0"/>
              <a:t>iff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249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49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49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24969" name="Object 9"/>
          <p:cNvGraphicFramePr>
            <a:graphicFrameLocks noChangeAspect="1"/>
          </p:cNvGraphicFramePr>
          <p:nvPr/>
        </p:nvGraphicFramePr>
        <p:xfrm>
          <a:off x="4648200" y="1447800"/>
          <a:ext cx="160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89" name="Equation" r:id="rId3" imgW="888614" imgH="253890" progId="Equation.DSMT4">
                  <p:embed/>
                </p:oleObj>
              </mc:Choice>
              <mc:Fallback>
                <p:oleObj name="Equation" r:id="rId3" imgW="888614" imgH="25389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447800"/>
                        <a:ext cx="1600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9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24971" name="Object 11"/>
          <p:cNvGraphicFramePr>
            <a:graphicFrameLocks noChangeAspect="1"/>
          </p:cNvGraphicFramePr>
          <p:nvPr/>
        </p:nvGraphicFramePr>
        <p:xfrm>
          <a:off x="5105400" y="1905000"/>
          <a:ext cx="3429000" cy="440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90" name="Equation" r:id="rId5" imgW="2005729" imgH="253890" progId="Equation.DSMT4">
                  <p:embed/>
                </p:oleObj>
              </mc:Choice>
              <mc:Fallback>
                <p:oleObj name="Equation" r:id="rId5" imgW="2005729" imgH="25389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905000"/>
                        <a:ext cx="3429000" cy="4408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9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24973" name="Group 13"/>
          <p:cNvGrpSpPr>
            <a:grpSpLocks noChangeAspect="1"/>
          </p:cNvGrpSpPr>
          <p:nvPr/>
        </p:nvGrpSpPr>
        <p:grpSpPr bwMode="auto">
          <a:xfrm>
            <a:off x="1676400" y="2133601"/>
            <a:ext cx="5562600" cy="3265040"/>
            <a:chOff x="1697" y="5149"/>
            <a:chExt cx="6667" cy="3914"/>
          </a:xfrm>
        </p:grpSpPr>
        <p:sp>
          <p:nvSpPr>
            <p:cNvPr id="424985" name="AutoShape 25"/>
            <p:cNvSpPr>
              <a:spLocks noChangeAspect="1" noChangeArrowheads="1" noTextEdit="1"/>
            </p:cNvSpPr>
            <p:nvPr/>
          </p:nvSpPr>
          <p:spPr bwMode="auto">
            <a:xfrm>
              <a:off x="1697" y="5149"/>
              <a:ext cx="6667" cy="39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984" name="AutoShape 24"/>
            <p:cNvSpPr>
              <a:spLocks noChangeShapeType="1"/>
            </p:cNvSpPr>
            <p:nvPr/>
          </p:nvSpPr>
          <p:spPr bwMode="auto">
            <a:xfrm>
              <a:off x="3226" y="5603"/>
              <a:ext cx="11" cy="29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983" name="AutoShape 23"/>
            <p:cNvSpPr>
              <a:spLocks noChangeShapeType="1"/>
            </p:cNvSpPr>
            <p:nvPr/>
          </p:nvSpPr>
          <p:spPr bwMode="auto">
            <a:xfrm>
              <a:off x="3226" y="8525"/>
              <a:ext cx="414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982" name="Freeform 22"/>
            <p:cNvSpPr>
              <a:spLocks/>
            </p:cNvSpPr>
            <p:nvPr/>
          </p:nvSpPr>
          <p:spPr bwMode="auto">
            <a:xfrm>
              <a:off x="3226" y="6254"/>
              <a:ext cx="4146" cy="2271"/>
            </a:xfrm>
            <a:custGeom>
              <a:avLst/>
              <a:gdLst/>
              <a:ahLst/>
              <a:cxnLst>
                <a:cxn ang="0">
                  <a:pos x="0" y="2831"/>
                </a:cxn>
                <a:cxn ang="0">
                  <a:pos x="960" y="2660"/>
                </a:cxn>
                <a:cxn ang="0">
                  <a:pos x="1756" y="2084"/>
                </a:cxn>
                <a:cxn ang="0">
                  <a:pos x="2510" y="1097"/>
                </a:cxn>
                <a:cxn ang="0">
                  <a:pos x="3058" y="576"/>
                </a:cxn>
                <a:cxn ang="0">
                  <a:pos x="3922" y="192"/>
                </a:cxn>
                <a:cxn ang="0">
                  <a:pos x="4978" y="27"/>
                </a:cxn>
                <a:cxn ang="0">
                  <a:pos x="5390" y="27"/>
                </a:cxn>
              </a:cxnLst>
              <a:rect l="0" t="0" r="r" b="b"/>
              <a:pathLst>
                <a:path w="5390" h="2831">
                  <a:moveTo>
                    <a:pt x="0" y="2831"/>
                  </a:moveTo>
                  <a:cubicBezTo>
                    <a:pt x="333" y="2807"/>
                    <a:pt x="667" y="2784"/>
                    <a:pt x="960" y="2660"/>
                  </a:cubicBezTo>
                  <a:cubicBezTo>
                    <a:pt x="1253" y="2536"/>
                    <a:pt x="1498" y="2344"/>
                    <a:pt x="1756" y="2084"/>
                  </a:cubicBezTo>
                  <a:cubicBezTo>
                    <a:pt x="2014" y="1824"/>
                    <a:pt x="2293" y="1348"/>
                    <a:pt x="2510" y="1097"/>
                  </a:cubicBezTo>
                  <a:cubicBezTo>
                    <a:pt x="2727" y="846"/>
                    <a:pt x="2823" y="727"/>
                    <a:pt x="3058" y="576"/>
                  </a:cubicBezTo>
                  <a:cubicBezTo>
                    <a:pt x="3293" y="425"/>
                    <a:pt x="3602" y="283"/>
                    <a:pt x="3922" y="192"/>
                  </a:cubicBezTo>
                  <a:cubicBezTo>
                    <a:pt x="4242" y="101"/>
                    <a:pt x="4733" y="54"/>
                    <a:pt x="4978" y="27"/>
                  </a:cubicBezTo>
                  <a:cubicBezTo>
                    <a:pt x="5223" y="0"/>
                    <a:pt x="5340" y="27"/>
                    <a:pt x="5390" y="2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981" name="Freeform 21"/>
            <p:cNvSpPr>
              <a:spLocks/>
            </p:cNvSpPr>
            <p:nvPr/>
          </p:nvSpPr>
          <p:spPr bwMode="auto">
            <a:xfrm>
              <a:off x="3226" y="6254"/>
              <a:ext cx="4146" cy="2271"/>
            </a:xfrm>
            <a:custGeom>
              <a:avLst/>
              <a:gdLst/>
              <a:ahLst/>
              <a:cxnLst>
                <a:cxn ang="0">
                  <a:pos x="0" y="2953"/>
                </a:cxn>
                <a:cxn ang="0">
                  <a:pos x="713" y="2604"/>
                </a:cxn>
                <a:cxn ang="0">
                  <a:pos x="1440" y="1644"/>
                </a:cxn>
                <a:cxn ang="0">
                  <a:pos x="2044" y="752"/>
                </a:cxn>
                <a:cxn ang="0">
                  <a:pos x="2812" y="123"/>
                </a:cxn>
                <a:cxn ang="0">
                  <a:pos x="5390" y="12"/>
                </a:cxn>
              </a:cxnLst>
              <a:rect l="0" t="0" r="r" b="b"/>
              <a:pathLst>
                <a:path w="5390" h="2953">
                  <a:moveTo>
                    <a:pt x="0" y="2953"/>
                  </a:moveTo>
                  <a:cubicBezTo>
                    <a:pt x="236" y="2887"/>
                    <a:pt x="473" y="2822"/>
                    <a:pt x="713" y="2604"/>
                  </a:cubicBezTo>
                  <a:cubicBezTo>
                    <a:pt x="953" y="2386"/>
                    <a:pt x="1218" y="1953"/>
                    <a:pt x="1440" y="1644"/>
                  </a:cubicBezTo>
                  <a:cubicBezTo>
                    <a:pt x="1662" y="1335"/>
                    <a:pt x="1815" y="1005"/>
                    <a:pt x="2044" y="752"/>
                  </a:cubicBezTo>
                  <a:cubicBezTo>
                    <a:pt x="2273" y="499"/>
                    <a:pt x="2254" y="246"/>
                    <a:pt x="2812" y="123"/>
                  </a:cubicBezTo>
                  <a:cubicBezTo>
                    <a:pt x="3370" y="0"/>
                    <a:pt x="4380" y="6"/>
                    <a:pt x="5390" y="1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980" name="Text Box 20"/>
            <p:cNvSpPr txBox="1">
              <a:spLocks noChangeArrowheads="1"/>
            </p:cNvSpPr>
            <p:nvPr/>
          </p:nvSpPr>
          <p:spPr bwMode="auto">
            <a:xfrm>
              <a:off x="6686" y="8626"/>
              <a:ext cx="1288" cy="3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MUAC Z-score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9" name="Text Box 19"/>
            <p:cNvSpPr txBox="1">
              <a:spLocks noChangeArrowheads="1"/>
            </p:cNvSpPr>
            <p:nvPr/>
          </p:nvSpPr>
          <p:spPr bwMode="auto">
            <a:xfrm>
              <a:off x="1865" y="5429"/>
              <a:ext cx="1266" cy="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Cumulative % of population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8" name="Text Box 18"/>
            <p:cNvSpPr txBox="1">
              <a:spLocks noChangeArrowheads="1"/>
            </p:cNvSpPr>
            <p:nvPr/>
          </p:nvSpPr>
          <p:spPr bwMode="auto">
            <a:xfrm>
              <a:off x="5305" y="7033"/>
              <a:ext cx="1308" cy="4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</a:t>
              </a:r>
              <a:r>
                <a:rPr kumimoji="0" lang="en-US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(x)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7" name="Text Box 17"/>
            <p:cNvSpPr txBox="1">
              <a:spLocks noChangeArrowheads="1"/>
            </p:cNvSpPr>
            <p:nvPr/>
          </p:nvSpPr>
          <p:spPr bwMode="auto">
            <a:xfrm>
              <a:off x="4007" y="6558"/>
              <a:ext cx="697" cy="3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</a:t>
              </a:r>
              <a:r>
                <a:rPr kumimoji="0" lang="en-US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(x)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6" name="Text Box 16"/>
            <p:cNvSpPr txBox="1">
              <a:spLocks noChangeArrowheads="1"/>
            </p:cNvSpPr>
            <p:nvPr/>
          </p:nvSpPr>
          <p:spPr bwMode="auto">
            <a:xfrm>
              <a:off x="6276" y="8626"/>
              <a:ext cx="337" cy="3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5" name="Text Box 15"/>
            <p:cNvSpPr txBox="1">
              <a:spLocks noChangeArrowheads="1"/>
            </p:cNvSpPr>
            <p:nvPr/>
          </p:nvSpPr>
          <p:spPr bwMode="auto">
            <a:xfrm>
              <a:off x="5642" y="8626"/>
              <a:ext cx="537" cy="3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max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4974" name="AutoShape 14"/>
            <p:cNvSpPr>
              <a:spLocks noChangeShapeType="1"/>
            </p:cNvSpPr>
            <p:nvPr/>
          </p:nvSpPr>
          <p:spPr bwMode="auto">
            <a:xfrm>
              <a:off x="5886" y="5603"/>
              <a:ext cx="10" cy="29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3733800" y="5715000"/>
          <a:ext cx="3886200" cy="490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91" name="Equation" r:id="rId7" imgW="2032000" imgH="254000" progId="Equation.DSMT4">
                  <p:embed/>
                </p:oleObj>
              </mc:Choice>
              <mc:Fallback>
                <p:oleObj name="Equation" r:id="rId7" imgW="2032000" imgH="2540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715000"/>
                        <a:ext cx="3886200" cy="490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Bild 2" descr="CULogo18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27" name="Straight Connector 26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274638"/>
            <a:ext cx="47244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SD and single differences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These SD dominance criteria</a:t>
            </a:r>
          </a:p>
          <a:p>
            <a:pPr lvl="1"/>
            <a:r>
              <a:rPr lang="en-US" dirty="0" smtClean="0"/>
              <a:t>Apply directly to single difference evaluation (across time OR across treatment and control groups)</a:t>
            </a:r>
          </a:p>
          <a:p>
            <a:pPr lvl="1"/>
            <a:r>
              <a:rPr lang="en-US" dirty="0" smtClean="0"/>
              <a:t>Do not directly apply to DD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Literature to date:</a:t>
            </a:r>
          </a:p>
          <a:p>
            <a:pPr lvl="1"/>
            <a:r>
              <a:rPr lang="en-US" dirty="0" smtClean="0"/>
              <a:t>Single paper:  </a:t>
            </a:r>
            <a:r>
              <a:rPr lang="en-US" dirty="0" err="1" smtClean="0"/>
              <a:t>Verme</a:t>
            </a:r>
            <a:r>
              <a:rPr lang="en-US" dirty="0" smtClean="0"/>
              <a:t> (2010) on single differences</a:t>
            </a:r>
          </a:p>
          <a:p>
            <a:pPr lvl="1"/>
            <a:r>
              <a:rPr lang="en-US" dirty="0" smtClean="0"/>
              <a:t>SD entirely absent from the program evaluation literature (e.g., </a:t>
            </a:r>
            <a:r>
              <a:rPr lang="en-US" i="1" dirty="0" smtClean="0"/>
              <a:t>Handbook of Development Economics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28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8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Bild 2" descr="CULogo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274638"/>
            <a:ext cx="3962400" cy="86836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/>
              <a:t>Expanding SD to DD estimation - Method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9CE6-CBF8-4133-897F-EE174CD20A49}" type="slidenum">
              <a:rPr lang="en-US" smtClean="0"/>
              <a:pPr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Practical importance: evaluate beyond-mean effect in non-experimental data</a:t>
                </a:r>
              </a:p>
              <a:p>
                <a:r>
                  <a:rPr lang="en-US" dirty="0" smtClean="0"/>
                  <a:t>Let	 	         , and </a:t>
                </a:r>
                <a:r>
                  <a:rPr lang="en-US" sz="2800" b="1" i="1" dirty="0" smtClean="0"/>
                  <a:t>G</a:t>
                </a:r>
                <a:r>
                  <a:rPr lang="en-US" dirty="0" smtClean="0"/>
                  <a:t> denote the set of probability density functions of Δ,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𝑮</m:t>
                    </m:r>
                  </m:oMath>
                </a14:m>
                <a:r>
                  <a:rPr lang="en-US" dirty="0" smtClean="0"/>
                  <a:t>	 </a:t>
                </a:r>
              </a:p>
              <a:p>
                <a:r>
                  <a:rPr lang="en-US" dirty="0" smtClean="0"/>
                  <a:t>The respective </a:t>
                </a:r>
                <a:r>
                  <a:rPr lang="en-US" dirty="0" err="1" smtClean="0"/>
                  <a:t>cdfs</a:t>
                </a:r>
                <a:r>
                  <a:rPr lang="en-US" dirty="0" smtClean="0"/>
                  <a:t> of changes are </a:t>
                </a:r>
                <a:r>
                  <a:rPr lang="en-US" i="1" dirty="0" smtClean="0"/>
                  <a:t>G</a:t>
                </a:r>
                <a:r>
                  <a:rPr lang="en-US" i="1" baseline="-25000" dirty="0" smtClean="0"/>
                  <a:t>A</a:t>
                </a:r>
                <a:r>
                  <a:rPr lang="en-US" i="1" dirty="0" smtClean="0"/>
                  <a:t>(</a:t>
                </a:r>
                <a:r>
                  <a:rPr lang="en-US" dirty="0" smtClean="0"/>
                  <a:t>Δ</a:t>
                </a:r>
                <a:r>
                  <a:rPr lang="en-US" i="1" dirty="0" smtClean="0"/>
                  <a:t>)</a:t>
                </a:r>
                <a:r>
                  <a:rPr lang="en-US" dirty="0" smtClean="0"/>
                  <a:t> and </a:t>
                </a:r>
                <a:r>
                  <a:rPr lang="en-US" i="1" dirty="0" smtClean="0"/>
                  <a:t>G</a:t>
                </a:r>
                <a:r>
                  <a:rPr lang="en-US" i="1" baseline="-25000" dirty="0" smtClean="0"/>
                  <a:t>B</a:t>
                </a:r>
                <a:r>
                  <a:rPr lang="en-US" i="1" dirty="0" smtClean="0"/>
                  <a:t>(</a:t>
                </a:r>
                <a:r>
                  <a:rPr lang="en-US" dirty="0" smtClean="0"/>
                  <a:t>Δ</a:t>
                </a:r>
                <a:r>
                  <a:rPr lang="en-US" i="1" dirty="0" smtClean="0"/>
                  <a:t>)</a:t>
                </a:r>
              </a:p>
              <a:p>
                <a:r>
                  <a:rPr lang="en-US" dirty="0" smtClean="0"/>
                  <a:t>Then A FOD B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A </a:t>
                </a:r>
                <a:r>
                  <a:rPr lang="en-US" dirty="0" err="1" smtClean="0"/>
                  <a:t>S</a:t>
                </a:r>
                <a:r>
                  <a:rPr lang="en-US" baseline="30000" dirty="0" err="1" smtClean="0"/>
                  <a:t>th</a:t>
                </a:r>
                <a:r>
                  <a:rPr lang="en-US" dirty="0" smtClean="0"/>
                  <a:t> order dominates B </a:t>
                </a:r>
                <a:r>
                  <a:rPr lang="en-US" dirty="0" err="1" smtClean="0"/>
                  <a:t>iff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706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0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081" name="Object 1"/>
          <p:cNvGraphicFramePr>
            <a:graphicFrameLocks noChangeAspect="1"/>
          </p:cNvGraphicFramePr>
          <p:nvPr/>
        </p:nvGraphicFramePr>
        <p:xfrm>
          <a:off x="1828800" y="2286000"/>
          <a:ext cx="1676400" cy="515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10" name="Equation" r:id="rId4" imgW="736600" imgH="228600" progId="Equation.DSMT4">
                  <p:embed/>
                </p:oleObj>
              </mc:Choice>
              <mc:Fallback>
                <p:oleObj name="Equation" r:id="rId4" imgW="73660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86000"/>
                        <a:ext cx="1676400" cy="5158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0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0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087" name="Object 7"/>
          <p:cNvGraphicFramePr>
            <a:graphicFrameLocks noChangeAspect="1"/>
          </p:cNvGraphicFramePr>
          <p:nvPr/>
        </p:nvGraphicFramePr>
        <p:xfrm>
          <a:off x="3505199" y="3657600"/>
          <a:ext cx="413173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11" name="Equation" r:id="rId6" imgW="2324100" imgH="254000" progId="Equation.DSMT4">
                  <p:embed/>
                </p:oleObj>
              </mc:Choice>
              <mc:Fallback>
                <p:oleObj name="Equation" r:id="rId6" imgW="2324100" imgH="254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199" y="3657600"/>
                        <a:ext cx="413173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089" name="Object 9"/>
          <p:cNvGraphicFramePr>
            <a:graphicFrameLocks noChangeAspect="1"/>
          </p:cNvGraphicFramePr>
          <p:nvPr/>
        </p:nvGraphicFramePr>
        <p:xfrm>
          <a:off x="4495800" y="4150714"/>
          <a:ext cx="4495800" cy="497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12" name="Equation" r:id="rId8" imgW="2324100" imgH="254000" progId="Equation.DSMT4">
                  <p:embed/>
                </p:oleObj>
              </mc:Choice>
              <mc:Fallback>
                <p:oleObj name="Equation" r:id="rId8" imgW="2324100" imgH="2540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150714"/>
                        <a:ext cx="4495800" cy="497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990600" y="3657600"/>
            <a:ext cx="6934200" cy="4572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Bild 2" descr="CULogo18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" y="152400"/>
            <a:ext cx="2743200" cy="868510"/>
          </a:xfrm>
          <a:prstGeom prst="rect">
            <a:avLst/>
          </a:prstGeom>
          <a:noFill/>
        </p:spPr>
      </p:pic>
      <p:cxnSp>
        <p:nvCxnSpPr>
          <p:cNvPr id="18" name="Straight Connector 17"/>
          <p:cNvCxnSpPr/>
          <p:nvPr/>
        </p:nvCxnSpPr>
        <p:spPr>
          <a:xfrm>
            <a:off x="457200" y="1143000"/>
            <a:ext cx="822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38883</TotalTime>
  <Words>1717</Words>
  <Application>Microsoft Office PowerPoint</Application>
  <PresentationFormat>On-screen Show (4:3)</PresentationFormat>
  <Paragraphs>323</Paragraphs>
  <Slides>28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Equity</vt:lpstr>
      <vt:lpstr>Equation</vt:lpstr>
      <vt:lpstr>Document</vt:lpstr>
      <vt:lpstr>A stochastic dominance approach to program evaluation </vt:lpstr>
      <vt:lpstr>Motivation</vt:lpstr>
      <vt:lpstr>Main Contributions</vt:lpstr>
      <vt:lpstr>Main Results</vt:lpstr>
      <vt:lpstr>Program evaluation (PE) methods</vt:lpstr>
      <vt:lpstr>New PE method based on SD</vt:lpstr>
      <vt:lpstr>Stochastic Dominance</vt:lpstr>
      <vt:lpstr>SD and single differences</vt:lpstr>
      <vt:lpstr>Expanding SD to DD estimation - Method</vt:lpstr>
      <vt:lpstr>Expanding SD to DD: interpretation differences</vt:lpstr>
      <vt:lpstr>Setting and data</vt:lpstr>
      <vt:lpstr>The pseudo panel</vt:lpstr>
      <vt:lpstr>Results: DD Regression</vt:lpstr>
      <vt:lpstr>DD regression panel results</vt:lpstr>
      <vt:lpstr>SD Results</vt:lpstr>
      <vt:lpstr>Expanding SD to DD – controlling for covariates</vt:lpstr>
      <vt:lpstr>PowerPoint Presentation</vt:lpstr>
      <vt:lpstr>PowerPoint Presentation</vt:lpstr>
      <vt:lpstr>PowerPoint Presentation</vt:lpstr>
      <vt:lpstr>Conclusions</vt:lpstr>
      <vt:lpstr>Thank you for your time, interest and comments</vt:lpstr>
      <vt:lpstr>SD, poverty &amp; social welfare orderings (1)</vt:lpstr>
      <vt:lpstr>PowerPoint Presentation</vt:lpstr>
      <vt:lpstr>The data (2) – extent of malnutrition</vt:lpstr>
      <vt:lpstr>DD Regression 2</vt:lpstr>
      <vt:lpstr>Results – DD regression indiv data</vt:lpstr>
      <vt:lpstr>Full SD results</vt:lpstr>
      <vt:lpstr>PowerPoint Presentation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 determinants of inequality in Pakistan</dc:title>
  <dc:creator>Felix Naschold</dc:creator>
  <cp:lastModifiedBy>Chris Barrett</cp:lastModifiedBy>
  <cp:revision>893</cp:revision>
  <dcterms:created xsi:type="dcterms:W3CDTF">2003-11-02T22:57:00Z</dcterms:created>
  <dcterms:modified xsi:type="dcterms:W3CDTF">2012-05-10T22:49:59Z</dcterms:modified>
</cp:coreProperties>
</file>